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76" r:id="rId3"/>
    <p:sldId id="281" r:id="rId4"/>
    <p:sldId id="277" r:id="rId5"/>
    <p:sldId id="284" r:id="rId6"/>
    <p:sldId id="285" r:id="rId7"/>
    <p:sldId id="278" r:id="rId8"/>
    <p:sldId id="288" r:id="rId9"/>
    <p:sldId id="289" r:id="rId10"/>
    <p:sldId id="272" r:id="rId11"/>
    <p:sldId id="265" r:id="rId12"/>
    <p:sldId id="273" r:id="rId13"/>
    <p:sldId id="274" r:id="rId14"/>
    <p:sldId id="275" r:id="rId15"/>
    <p:sldId id="271" r:id="rId16"/>
    <p:sldId id="263" r:id="rId17"/>
    <p:sldId id="266" r:id="rId18"/>
    <p:sldId id="269" r:id="rId19"/>
    <p:sldId id="270" r:id="rId20"/>
    <p:sldId id="286" r:id="rId21"/>
    <p:sldId id="287" r:id="rId22"/>
    <p:sldId id="268" r:id="rId23"/>
  </p:sldIdLst>
  <p:sldSz cx="9144000" cy="6858000" type="screen4x3"/>
  <p:notesSz cx="7102475" cy="938847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0" d="100"/>
          <a:sy n="70" d="100"/>
        </p:scale>
        <p:origin x="-13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CDB8900B-53B5-4CD7-8B0F-0C50DCBD34EE}" type="datetimeFigureOut">
              <a:rPr lang="es-MX" smtClean="0"/>
              <a:t>19/01/2021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1F0C500D-43CB-46F0-A31D-2379EBF4EA0C}" type="slidenum">
              <a:rPr lang="es-MX" smtClean="0"/>
              <a:t>‹Nº›</a:t>
            </a:fld>
            <a:endParaRPr lang="es-MX" dirty="0"/>
          </a:p>
        </p:txBody>
      </p:sp>
    </p:spTree>
    <p:extLst>
      <p:ext uri="{BB962C8B-B14F-4D97-AF65-F5344CB8AC3E}">
        <p14:creationId xmlns:p14="http://schemas.microsoft.com/office/powerpoint/2010/main" val="1860882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DB8900B-53B5-4CD7-8B0F-0C50DCBD34EE}" type="datetimeFigureOut">
              <a:rPr lang="es-MX" smtClean="0"/>
              <a:t>19/01/2021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1F0C500D-43CB-46F0-A31D-2379EBF4EA0C}" type="slidenum">
              <a:rPr lang="es-MX" smtClean="0"/>
              <a:t>‹Nº›</a:t>
            </a:fld>
            <a:endParaRPr lang="es-MX" dirty="0"/>
          </a:p>
        </p:txBody>
      </p:sp>
    </p:spTree>
    <p:extLst>
      <p:ext uri="{BB962C8B-B14F-4D97-AF65-F5344CB8AC3E}">
        <p14:creationId xmlns:p14="http://schemas.microsoft.com/office/powerpoint/2010/main" val="4159622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DB8900B-53B5-4CD7-8B0F-0C50DCBD34EE}" type="datetimeFigureOut">
              <a:rPr lang="es-MX" smtClean="0"/>
              <a:t>19/01/2021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1F0C500D-43CB-46F0-A31D-2379EBF4EA0C}" type="slidenum">
              <a:rPr lang="es-MX" smtClean="0"/>
              <a:t>‹Nº›</a:t>
            </a:fld>
            <a:endParaRPr lang="es-MX" dirty="0"/>
          </a:p>
        </p:txBody>
      </p:sp>
    </p:spTree>
    <p:extLst>
      <p:ext uri="{BB962C8B-B14F-4D97-AF65-F5344CB8AC3E}">
        <p14:creationId xmlns:p14="http://schemas.microsoft.com/office/powerpoint/2010/main" val="3985838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CDB8900B-53B5-4CD7-8B0F-0C50DCBD34EE}" type="datetimeFigureOut">
              <a:rPr lang="es-MX" smtClean="0"/>
              <a:t>19/01/2021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1F0C500D-43CB-46F0-A31D-2379EBF4EA0C}" type="slidenum">
              <a:rPr lang="es-MX" smtClean="0"/>
              <a:t>‹Nº›</a:t>
            </a:fld>
            <a:endParaRPr lang="es-MX" dirty="0"/>
          </a:p>
        </p:txBody>
      </p:sp>
    </p:spTree>
    <p:extLst>
      <p:ext uri="{BB962C8B-B14F-4D97-AF65-F5344CB8AC3E}">
        <p14:creationId xmlns:p14="http://schemas.microsoft.com/office/powerpoint/2010/main" val="4123657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DB8900B-53B5-4CD7-8B0F-0C50DCBD34EE}" type="datetimeFigureOut">
              <a:rPr lang="es-MX" smtClean="0"/>
              <a:t>19/01/2021</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1F0C500D-43CB-46F0-A31D-2379EBF4EA0C}" type="slidenum">
              <a:rPr lang="es-MX" smtClean="0"/>
              <a:t>‹Nº›</a:t>
            </a:fld>
            <a:endParaRPr lang="es-MX" dirty="0"/>
          </a:p>
        </p:txBody>
      </p:sp>
    </p:spTree>
    <p:extLst>
      <p:ext uri="{BB962C8B-B14F-4D97-AF65-F5344CB8AC3E}">
        <p14:creationId xmlns:p14="http://schemas.microsoft.com/office/powerpoint/2010/main" val="2940694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CDB8900B-53B5-4CD7-8B0F-0C50DCBD34EE}" type="datetimeFigureOut">
              <a:rPr lang="es-MX" smtClean="0"/>
              <a:t>19/01/2021</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1F0C500D-43CB-46F0-A31D-2379EBF4EA0C}" type="slidenum">
              <a:rPr lang="es-MX" smtClean="0"/>
              <a:t>‹Nº›</a:t>
            </a:fld>
            <a:endParaRPr lang="es-MX" dirty="0"/>
          </a:p>
        </p:txBody>
      </p:sp>
    </p:spTree>
    <p:extLst>
      <p:ext uri="{BB962C8B-B14F-4D97-AF65-F5344CB8AC3E}">
        <p14:creationId xmlns:p14="http://schemas.microsoft.com/office/powerpoint/2010/main" val="1711856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CDB8900B-53B5-4CD7-8B0F-0C50DCBD34EE}" type="datetimeFigureOut">
              <a:rPr lang="es-MX" smtClean="0"/>
              <a:t>19/01/2021</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1F0C500D-43CB-46F0-A31D-2379EBF4EA0C}" type="slidenum">
              <a:rPr lang="es-MX" smtClean="0"/>
              <a:t>‹Nº›</a:t>
            </a:fld>
            <a:endParaRPr lang="es-MX" dirty="0"/>
          </a:p>
        </p:txBody>
      </p:sp>
    </p:spTree>
    <p:extLst>
      <p:ext uri="{BB962C8B-B14F-4D97-AF65-F5344CB8AC3E}">
        <p14:creationId xmlns:p14="http://schemas.microsoft.com/office/powerpoint/2010/main" val="390163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CDB8900B-53B5-4CD7-8B0F-0C50DCBD34EE}" type="datetimeFigureOut">
              <a:rPr lang="es-MX" smtClean="0"/>
              <a:t>19/01/2021</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1F0C500D-43CB-46F0-A31D-2379EBF4EA0C}" type="slidenum">
              <a:rPr lang="es-MX" smtClean="0"/>
              <a:t>‹Nº›</a:t>
            </a:fld>
            <a:endParaRPr lang="es-MX" dirty="0"/>
          </a:p>
        </p:txBody>
      </p:sp>
    </p:spTree>
    <p:extLst>
      <p:ext uri="{BB962C8B-B14F-4D97-AF65-F5344CB8AC3E}">
        <p14:creationId xmlns:p14="http://schemas.microsoft.com/office/powerpoint/2010/main" val="1201510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DB8900B-53B5-4CD7-8B0F-0C50DCBD34EE}" type="datetimeFigureOut">
              <a:rPr lang="es-MX" smtClean="0"/>
              <a:t>19/01/2021</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1F0C500D-43CB-46F0-A31D-2379EBF4EA0C}" type="slidenum">
              <a:rPr lang="es-MX" smtClean="0"/>
              <a:t>‹Nº›</a:t>
            </a:fld>
            <a:endParaRPr lang="es-MX" dirty="0"/>
          </a:p>
        </p:txBody>
      </p:sp>
    </p:spTree>
    <p:extLst>
      <p:ext uri="{BB962C8B-B14F-4D97-AF65-F5344CB8AC3E}">
        <p14:creationId xmlns:p14="http://schemas.microsoft.com/office/powerpoint/2010/main" val="2364468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DB8900B-53B5-4CD7-8B0F-0C50DCBD34EE}" type="datetimeFigureOut">
              <a:rPr lang="es-MX" smtClean="0"/>
              <a:t>19/01/2021</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1F0C500D-43CB-46F0-A31D-2379EBF4EA0C}" type="slidenum">
              <a:rPr lang="es-MX" smtClean="0"/>
              <a:t>‹Nº›</a:t>
            </a:fld>
            <a:endParaRPr lang="es-MX" dirty="0"/>
          </a:p>
        </p:txBody>
      </p:sp>
    </p:spTree>
    <p:extLst>
      <p:ext uri="{BB962C8B-B14F-4D97-AF65-F5344CB8AC3E}">
        <p14:creationId xmlns:p14="http://schemas.microsoft.com/office/powerpoint/2010/main" val="3018217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DB8900B-53B5-4CD7-8B0F-0C50DCBD34EE}" type="datetimeFigureOut">
              <a:rPr lang="es-MX" smtClean="0"/>
              <a:t>19/01/2021</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1F0C500D-43CB-46F0-A31D-2379EBF4EA0C}" type="slidenum">
              <a:rPr lang="es-MX" smtClean="0"/>
              <a:t>‹Nº›</a:t>
            </a:fld>
            <a:endParaRPr lang="es-MX" dirty="0"/>
          </a:p>
        </p:txBody>
      </p:sp>
    </p:spTree>
    <p:extLst>
      <p:ext uri="{BB962C8B-B14F-4D97-AF65-F5344CB8AC3E}">
        <p14:creationId xmlns:p14="http://schemas.microsoft.com/office/powerpoint/2010/main" val="3725718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B8900B-53B5-4CD7-8B0F-0C50DCBD34EE}" type="datetimeFigureOut">
              <a:rPr lang="es-MX" smtClean="0"/>
              <a:t>19/01/2021</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C500D-43CB-46F0-A31D-2379EBF4EA0C}" type="slidenum">
              <a:rPr lang="es-MX" smtClean="0"/>
              <a:t>‹Nº›</a:t>
            </a:fld>
            <a:endParaRPr lang="es-MX" dirty="0"/>
          </a:p>
        </p:txBody>
      </p:sp>
    </p:spTree>
    <p:extLst>
      <p:ext uri="{BB962C8B-B14F-4D97-AF65-F5344CB8AC3E}">
        <p14:creationId xmlns:p14="http://schemas.microsoft.com/office/powerpoint/2010/main" val="697476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692696"/>
            <a:ext cx="3600400"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uadroTexto 2"/>
          <p:cNvSpPr txBox="1"/>
          <p:nvPr/>
        </p:nvSpPr>
        <p:spPr>
          <a:xfrm>
            <a:off x="179512" y="44624"/>
            <a:ext cx="4968552" cy="4128592"/>
          </a:xfrm>
          <a:prstGeom prst="rect">
            <a:avLst/>
          </a:prstGeom>
          <a:noFill/>
        </p:spPr>
        <p:txBody>
          <a:bodyPr wrap="square" lIns="95784" tIns="47892" rIns="95784" bIns="47892" rtlCol="0">
            <a:spAutoFit/>
          </a:bodyPr>
          <a:lstStyle/>
          <a:p>
            <a:r>
              <a:rPr lang="es-ES" b="1" dirty="0"/>
              <a:t> </a:t>
            </a:r>
            <a:r>
              <a:rPr lang="es-ES" sz="2000" b="1" u="sng" dirty="0" smtClean="0"/>
              <a:t>DIRECTOR</a:t>
            </a:r>
            <a:endParaRPr lang="es-MX" sz="2000" b="1" u="sng" dirty="0" smtClean="0"/>
          </a:p>
          <a:p>
            <a:endParaRPr lang="es-MX" sz="1600" dirty="0"/>
          </a:p>
          <a:p>
            <a:pPr algn="just"/>
            <a:r>
              <a:rPr lang="es-MX" sz="1600" dirty="0" smtClean="0"/>
              <a:t>En Octubre  2011  llega el Dr. José Willebaldo Martínez como Director  del Hospital General  de Huauchinango, Sustituyendo al Dr. Rogelio Cuautle Montiel, propuesto por el Dirigente Regional del Partido Acción Nacional Gonzalo Amador y el C. Lic. Enrique Norberto Hernández Vigueras ambos de Militancia Panista.</a:t>
            </a:r>
          </a:p>
          <a:p>
            <a:pPr algn="just"/>
            <a:endParaRPr lang="es-MX" sz="1600" dirty="0" smtClean="0"/>
          </a:p>
          <a:p>
            <a:pPr algn="just"/>
            <a:r>
              <a:rPr lang="es-MX" sz="1600" dirty="0" smtClean="0"/>
              <a:t>Se ha mantenido en el Puesto encubierto por  Gobiernos Anteriores Corruptos llegando durante el Gobierno de Moreno Valle, ha sido cómplice  de desvió de Recursos encubriendo los desvíos generados durante la Administración de Antonio Morgado, Gente de Confianza del Licenciado Jorge Valencia Ávila Ex Jefe Jurisdiccional.</a:t>
            </a:r>
          </a:p>
          <a:p>
            <a:pPr algn="just"/>
            <a:endParaRPr lang="es-MX" dirty="0" smtClean="0"/>
          </a:p>
        </p:txBody>
      </p:sp>
      <p:sp>
        <p:nvSpPr>
          <p:cNvPr id="12" name="CuadroTexto 2"/>
          <p:cNvSpPr txBox="1"/>
          <p:nvPr/>
        </p:nvSpPr>
        <p:spPr>
          <a:xfrm>
            <a:off x="90202" y="4077072"/>
            <a:ext cx="8730270" cy="2374266"/>
          </a:xfrm>
          <a:prstGeom prst="rect">
            <a:avLst/>
          </a:prstGeom>
          <a:noFill/>
        </p:spPr>
        <p:txBody>
          <a:bodyPr wrap="square" lIns="95784" tIns="47892" rIns="95784" bIns="47892" rtlCol="0">
            <a:spAutoFit/>
          </a:bodyPr>
          <a:lstStyle/>
          <a:p>
            <a:pPr marL="285750" indent="-285750" algn="just">
              <a:buFont typeface="Arial" panose="020B0604020202020204" pitchFamily="34" charset="0"/>
              <a:buChar char="•"/>
            </a:pPr>
            <a:r>
              <a:rPr lang="es-MX" sz="1600" dirty="0" smtClean="0"/>
              <a:t>Ostenta código de Confianza</a:t>
            </a:r>
            <a:r>
              <a:rPr lang="es-MX" sz="1600" dirty="0"/>
              <a:t> </a:t>
            </a:r>
            <a:r>
              <a:rPr lang="es-MX" sz="1600" dirty="0" smtClean="0"/>
              <a:t>Federal </a:t>
            </a:r>
          </a:p>
          <a:p>
            <a:pPr marL="285750" indent="-285750" algn="just">
              <a:buFont typeface="Arial" panose="020B0604020202020204" pitchFamily="34" charset="0"/>
              <a:buChar char="•"/>
            </a:pPr>
            <a:r>
              <a:rPr lang="es-MX" sz="1600" dirty="0" smtClean="0"/>
              <a:t>Carece de Funciones inherentes al Puesto</a:t>
            </a:r>
          </a:p>
          <a:p>
            <a:pPr marL="285750" indent="-285750" algn="just">
              <a:buFont typeface="Arial" panose="020B0604020202020204" pitchFamily="34" charset="0"/>
              <a:buChar char="•"/>
            </a:pPr>
            <a:r>
              <a:rPr lang="es-MX" sz="1600" dirty="0" smtClean="0"/>
              <a:t>No Organiza</a:t>
            </a:r>
          </a:p>
          <a:p>
            <a:pPr marL="285750" indent="-285750" algn="just">
              <a:buFont typeface="Arial" panose="020B0604020202020204" pitchFamily="34" charset="0"/>
              <a:buChar char="•"/>
            </a:pPr>
            <a:r>
              <a:rPr lang="es-MX" sz="1600" dirty="0" smtClean="0"/>
              <a:t>No Supervisa </a:t>
            </a:r>
          </a:p>
          <a:p>
            <a:pPr marL="285750" indent="-285750" algn="just">
              <a:buFont typeface="Arial" panose="020B0604020202020204" pitchFamily="34" charset="0"/>
              <a:buChar char="•"/>
            </a:pPr>
            <a:r>
              <a:rPr lang="es-MX" sz="1600" dirty="0"/>
              <a:t>No se apega  a las Normas y Lineamientos de Programas como lo </a:t>
            </a:r>
            <a:r>
              <a:rPr lang="es-MX" sz="1600" dirty="0" smtClean="0"/>
              <a:t>establece </a:t>
            </a:r>
            <a:r>
              <a:rPr lang="es-MX" sz="1600" dirty="0"/>
              <a:t>el Marco Jurídico de Actuación de los </a:t>
            </a:r>
            <a:r>
              <a:rPr lang="es-MX" sz="1600" dirty="0" smtClean="0"/>
              <a:t>Servicios </a:t>
            </a:r>
            <a:r>
              <a:rPr lang="es-MX" sz="1600" dirty="0"/>
              <a:t>de </a:t>
            </a:r>
            <a:r>
              <a:rPr lang="es-MX" sz="1600" dirty="0" smtClean="0"/>
              <a:t>Salud</a:t>
            </a:r>
            <a:r>
              <a:rPr lang="es-MX" sz="1600" dirty="0"/>
              <a:t>.</a:t>
            </a:r>
          </a:p>
          <a:p>
            <a:pPr marL="285750" indent="-285750" algn="just">
              <a:buFont typeface="Arial" panose="020B0604020202020204" pitchFamily="34" charset="0"/>
              <a:buChar char="•"/>
            </a:pPr>
            <a:r>
              <a:rPr lang="es-MX" sz="1600" dirty="0" smtClean="0"/>
              <a:t>Presenta en la Mayor parte del tiempo Ausentismo en la Unidad por acudir a instituciones particulares a  realizar procedimientos quirúrgicos.</a:t>
            </a:r>
          </a:p>
          <a:p>
            <a:pPr marL="285750" indent="-285750" algn="just">
              <a:buFont typeface="Arial" panose="020B0604020202020204" pitchFamily="34" charset="0"/>
              <a:buChar char="•"/>
            </a:pPr>
            <a:r>
              <a:rPr lang="es-MX" sz="1600" dirty="0" smtClean="0"/>
              <a:t>No se cumple con el Objetivo de la Dirección. </a:t>
            </a:r>
            <a:endParaRPr lang="es-MX" dirty="0" smtClean="0"/>
          </a:p>
        </p:txBody>
      </p:sp>
    </p:spTree>
    <p:extLst>
      <p:ext uri="{BB962C8B-B14F-4D97-AF65-F5344CB8AC3E}">
        <p14:creationId xmlns:p14="http://schemas.microsoft.com/office/powerpoint/2010/main" val="113097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331640" y="332656"/>
            <a:ext cx="6480720" cy="369332"/>
          </a:xfrm>
          <a:prstGeom prst="rect">
            <a:avLst/>
          </a:prstGeom>
        </p:spPr>
        <p:txBody>
          <a:bodyPr wrap="square">
            <a:spAutoFit/>
          </a:bodyPr>
          <a:lstStyle/>
          <a:p>
            <a:pPr algn="ctr"/>
            <a:r>
              <a:rPr lang="es-ES" b="1" u="sng" dirty="0" smtClean="0"/>
              <a:t>AREA DE ARCHIVO Y ALMACEN</a:t>
            </a:r>
            <a:endParaRPr lang="es-MX" b="1" u="sng" dirty="0" smtClean="0"/>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484784"/>
            <a:ext cx="7756326" cy="4824536"/>
          </a:xfrm>
          <a:prstGeom prst="rect">
            <a:avLst/>
          </a:prstGeom>
        </p:spPr>
      </p:pic>
      <p:sp>
        <p:nvSpPr>
          <p:cNvPr id="10" name="9 Rectángulo"/>
          <p:cNvSpPr/>
          <p:nvPr/>
        </p:nvSpPr>
        <p:spPr>
          <a:xfrm>
            <a:off x="291478" y="692696"/>
            <a:ext cx="8618305" cy="923330"/>
          </a:xfrm>
          <a:prstGeom prst="rect">
            <a:avLst/>
          </a:prstGeom>
        </p:spPr>
        <p:txBody>
          <a:bodyPr wrap="square">
            <a:spAutoFit/>
          </a:bodyPr>
          <a:lstStyle/>
          <a:p>
            <a:pPr marL="285750" indent="-285750">
              <a:buFont typeface="Arial" panose="020B0604020202020204" pitchFamily="34" charset="0"/>
              <a:buChar char="•"/>
            </a:pPr>
            <a:r>
              <a:rPr lang="es-ES" sz="1200" dirty="0" smtClean="0"/>
              <a:t>TIENE MAS DE UN AÑO SIN ASIGNAR RESPONSABLE EN DICHA AREA </a:t>
            </a:r>
          </a:p>
          <a:p>
            <a:pPr marL="285750" indent="-285750">
              <a:buFont typeface="Arial" panose="020B0604020202020204" pitchFamily="34" charset="0"/>
              <a:buChar char="•"/>
            </a:pPr>
            <a:r>
              <a:rPr lang="es-ES" sz="1200" dirty="0" smtClean="0"/>
              <a:t>NO GESTIONA ESTANTEROS NI SE PREOCUPAN POR CUMPLIR CON  LA ENTREGA DE DICHOS ARCHIVOS EN OFICINA</a:t>
            </a:r>
          </a:p>
          <a:p>
            <a:pPr marL="285750" indent="-285750">
              <a:buFont typeface="Arial" panose="020B0604020202020204" pitchFamily="34" charset="0"/>
              <a:buChar char="•"/>
            </a:pPr>
            <a:r>
              <a:rPr lang="es-ES" sz="1200" dirty="0" smtClean="0"/>
              <a:t>NO SUPERVISAN  AREAS, NI GESTRIONAN ESTANTEROS PARA MANTENER EL ORDEN EN DICHAS AREAS</a:t>
            </a:r>
          </a:p>
          <a:p>
            <a:pPr marL="285750" indent="-285750">
              <a:buFont typeface="Arial" panose="020B0604020202020204" pitchFamily="34" charset="0"/>
              <a:buChar char="•"/>
            </a:pPr>
            <a:endParaRPr lang="es-MX" b="1" u="sng" dirty="0" smtClean="0"/>
          </a:p>
        </p:txBody>
      </p:sp>
    </p:spTree>
    <p:extLst>
      <p:ext uri="{BB962C8B-B14F-4D97-AF65-F5344CB8AC3E}">
        <p14:creationId xmlns:p14="http://schemas.microsoft.com/office/powerpoint/2010/main" val="1154071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331640" y="107340"/>
            <a:ext cx="6480720" cy="369332"/>
          </a:xfrm>
          <a:prstGeom prst="rect">
            <a:avLst/>
          </a:prstGeom>
        </p:spPr>
        <p:txBody>
          <a:bodyPr wrap="square">
            <a:spAutoFit/>
          </a:bodyPr>
          <a:lstStyle/>
          <a:p>
            <a:pPr algn="ctr"/>
            <a:r>
              <a:rPr lang="es-ES" b="1" u="sng" dirty="0" smtClean="0"/>
              <a:t>AREA DE ARCHIVO Y ALMACEN</a:t>
            </a:r>
            <a:endParaRPr lang="es-MX" b="1" u="sng" dirty="0" smtClean="0"/>
          </a:p>
        </p:txBody>
      </p:sp>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772816"/>
            <a:ext cx="3528392" cy="4896544"/>
          </a:xfrm>
          <a:prstGeom prst="rect">
            <a:avLst/>
          </a:prstGeom>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667" y="1772816"/>
            <a:ext cx="4233347" cy="4896544"/>
          </a:xfrm>
          <a:prstGeom prst="rect">
            <a:avLst/>
          </a:prstGeom>
        </p:spPr>
      </p:pic>
      <p:sp>
        <p:nvSpPr>
          <p:cNvPr id="5" name="4 CuadroTexto"/>
          <p:cNvSpPr txBox="1"/>
          <p:nvPr/>
        </p:nvSpPr>
        <p:spPr>
          <a:xfrm>
            <a:off x="323528" y="548680"/>
            <a:ext cx="8568952" cy="1200329"/>
          </a:xfrm>
          <a:prstGeom prst="rect">
            <a:avLst/>
          </a:prstGeom>
          <a:noFill/>
        </p:spPr>
        <p:txBody>
          <a:bodyPr wrap="square" rtlCol="0">
            <a:spAutoFit/>
          </a:bodyPr>
          <a:lstStyle/>
          <a:p>
            <a:r>
              <a:rPr lang="es-MX" dirty="0" smtClean="0"/>
              <a:t>Son capsulas de traslado para pacientes covid,  obtenidas con recursos por cooperación del mismo personal, ya que no se contaba con el apoyo de los directivos de la unidad para adquisición de los mismos y hasta la fecha se encuentran almacenadas sin capacitar al personal para  su uso. </a:t>
            </a:r>
            <a:endParaRPr lang="es-MX" dirty="0"/>
          </a:p>
        </p:txBody>
      </p:sp>
      <p:cxnSp>
        <p:nvCxnSpPr>
          <p:cNvPr id="10" name="9 Conector recto de flecha"/>
          <p:cNvCxnSpPr/>
          <p:nvPr/>
        </p:nvCxnSpPr>
        <p:spPr>
          <a:xfrm>
            <a:off x="2527575" y="1556792"/>
            <a:ext cx="4492697" cy="252028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803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331640" y="530148"/>
            <a:ext cx="6480720" cy="369332"/>
          </a:xfrm>
          <a:prstGeom prst="rect">
            <a:avLst/>
          </a:prstGeom>
        </p:spPr>
        <p:txBody>
          <a:bodyPr wrap="square">
            <a:spAutoFit/>
          </a:bodyPr>
          <a:lstStyle/>
          <a:p>
            <a:pPr algn="ctr"/>
            <a:r>
              <a:rPr lang="es-ES" b="1" u="sng" dirty="0" smtClean="0"/>
              <a:t>AREA DE COCINA</a:t>
            </a:r>
            <a:endParaRPr lang="es-MX" b="1" u="sng" dirty="0" smtClean="0"/>
          </a:p>
        </p:txBody>
      </p:sp>
      <p:sp>
        <p:nvSpPr>
          <p:cNvPr id="10" name="9 Rectángulo"/>
          <p:cNvSpPr/>
          <p:nvPr/>
        </p:nvSpPr>
        <p:spPr>
          <a:xfrm>
            <a:off x="5220072" y="1196752"/>
            <a:ext cx="3712326" cy="3416320"/>
          </a:xfrm>
          <a:prstGeom prst="rect">
            <a:avLst/>
          </a:prstGeom>
        </p:spPr>
        <p:txBody>
          <a:bodyPr wrap="square">
            <a:spAutoFit/>
          </a:bodyPr>
          <a:lstStyle/>
          <a:p>
            <a:pPr marL="285750" indent="-285750">
              <a:buFont typeface="Arial" panose="020B0604020202020204" pitchFamily="34" charset="0"/>
              <a:buChar char="•"/>
            </a:pPr>
            <a:r>
              <a:rPr lang="es-ES" b="1" dirty="0" smtClean="0"/>
              <a:t>ESTANTEROS OXIDADOS</a:t>
            </a:r>
          </a:p>
          <a:p>
            <a:pPr marL="285750" indent="-285750">
              <a:buFont typeface="Arial" panose="020B0604020202020204" pitchFamily="34" charset="0"/>
              <a:buChar char="•"/>
            </a:pPr>
            <a:endParaRPr lang="es-ES" b="1" dirty="0"/>
          </a:p>
          <a:p>
            <a:pPr marL="285750" indent="-285750">
              <a:buFont typeface="Arial" panose="020B0604020202020204" pitchFamily="34" charset="0"/>
              <a:buChar char="•"/>
            </a:pPr>
            <a:r>
              <a:rPr lang="es-ES" b="1" dirty="0" smtClean="0"/>
              <a:t>NO HAY FUMIGACION, EXISTE FAUNA NOCIVA</a:t>
            </a:r>
          </a:p>
          <a:p>
            <a:pPr marL="285750" indent="-285750">
              <a:buFont typeface="Arial" panose="020B0604020202020204" pitchFamily="34" charset="0"/>
              <a:buChar char="•"/>
            </a:pPr>
            <a:endParaRPr lang="es-ES" b="1" dirty="0"/>
          </a:p>
          <a:p>
            <a:pPr marL="285750" indent="-285750">
              <a:buFont typeface="Arial" panose="020B0604020202020204" pitchFamily="34" charset="0"/>
              <a:buChar char="•"/>
            </a:pPr>
            <a:endParaRPr lang="es-ES" b="1" dirty="0"/>
          </a:p>
          <a:p>
            <a:pPr marL="285750" indent="-285750">
              <a:buFont typeface="Arial" panose="020B0604020202020204" pitchFamily="34" charset="0"/>
              <a:buChar char="•"/>
            </a:pPr>
            <a:r>
              <a:rPr lang="es-ES" b="1" dirty="0" smtClean="0"/>
              <a:t>NO REALIZA RECORRIDOS Y SUPERVICIONES AL AREA DE COCINA</a:t>
            </a:r>
          </a:p>
          <a:p>
            <a:pPr marL="285750" indent="-285750">
              <a:buFont typeface="Arial" panose="020B0604020202020204" pitchFamily="34" charset="0"/>
              <a:buChar char="•"/>
            </a:pPr>
            <a:endParaRPr lang="es-ES" b="1" dirty="0"/>
          </a:p>
          <a:p>
            <a:pPr marL="285750" indent="-285750">
              <a:buFont typeface="Arial" panose="020B0604020202020204" pitchFamily="34" charset="0"/>
              <a:buChar char="•"/>
            </a:pPr>
            <a:r>
              <a:rPr lang="es-ES" b="1" dirty="0"/>
              <a:t>NO SE APEGAN A LA NORMA 251</a:t>
            </a:r>
          </a:p>
          <a:p>
            <a:pPr marL="285750" indent="-285750">
              <a:buFont typeface="Arial" panose="020B0604020202020204" pitchFamily="34" charset="0"/>
              <a:buChar char="•"/>
            </a:pPr>
            <a:endParaRPr lang="es-MX" b="1" u="sng"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897" y="1196753"/>
            <a:ext cx="4029135"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331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331640" y="530148"/>
            <a:ext cx="6480720" cy="369332"/>
          </a:xfrm>
          <a:prstGeom prst="rect">
            <a:avLst/>
          </a:prstGeom>
        </p:spPr>
        <p:txBody>
          <a:bodyPr wrap="square">
            <a:spAutoFit/>
          </a:bodyPr>
          <a:lstStyle/>
          <a:p>
            <a:pPr algn="ctr"/>
            <a:r>
              <a:rPr lang="es-ES" b="1" u="sng" dirty="0" smtClean="0"/>
              <a:t>AREA DE COCINA</a:t>
            </a:r>
            <a:endParaRPr lang="es-MX" b="1" u="sng"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34371"/>
            <a:ext cx="3273425"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031" y="1241560"/>
            <a:ext cx="3096344" cy="4825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8837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331640" y="530148"/>
            <a:ext cx="6480720" cy="369332"/>
          </a:xfrm>
          <a:prstGeom prst="rect">
            <a:avLst/>
          </a:prstGeom>
        </p:spPr>
        <p:txBody>
          <a:bodyPr wrap="square">
            <a:spAutoFit/>
          </a:bodyPr>
          <a:lstStyle/>
          <a:p>
            <a:pPr algn="ctr"/>
            <a:r>
              <a:rPr lang="es-ES" b="1" u="sng" dirty="0" smtClean="0"/>
              <a:t>MORTUORIO</a:t>
            </a:r>
            <a:endParaRPr lang="es-MX" b="1" u="sng" dirty="0" smtClean="0"/>
          </a:p>
        </p:txBody>
      </p:sp>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980728"/>
            <a:ext cx="3723878" cy="4965171"/>
          </a:xfrm>
          <a:prstGeom prst="rect">
            <a:avLst/>
          </a:prstGeom>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998" y="2702019"/>
            <a:ext cx="3237824" cy="3669027"/>
          </a:xfrm>
          <a:prstGeom prst="rect">
            <a:avLst/>
          </a:prstGeom>
        </p:spPr>
      </p:pic>
      <p:sp>
        <p:nvSpPr>
          <p:cNvPr id="10" name="9 Rectángulo"/>
          <p:cNvSpPr/>
          <p:nvPr/>
        </p:nvSpPr>
        <p:spPr>
          <a:xfrm>
            <a:off x="5076056" y="882586"/>
            <a:ext cx="3528392" cy="1754326"/>
          </a:xfrm>
          <a:prstGeom prst="rect">
            <a:avLst/>
          </a:prstGeom>
        </p:spPr>
        <p:txBody>
          <a:bodyPr wrap="square">
            <a:spAutoFit/>
          </a:bodyPr>
          <a:lstStyle/>
          <a:p>
            <a:pPr marL="285750" indent="-285750">
              <a:buFont typeface="Arial" panose="020B0604020202020204" pitchFamily="34" charset="0"/>
              <a:buChar char="•"/>
            </a:pPr>
            <a:r>
              <a:rPr lang="es-MX" dirty="0" smtClean="0"/>
              <a:t>No gestiona </a:t>
            </a:r>
          </a:p>
          <a:p>
            <a:pPr marL="285750" indent="-285750">
              <a:buFont typeface="Arial" panose="020B0604020202020204" pitchFamily="34" charset="0"/>
              <a:buChar char="•"/>
            </a:pPr>
            <a:r>
              <a:rPr lang="es-MX" dirty="0" smtClean="0"/>
              <a:t>No esta al pendiente del servicio de basura</a:t>
            </a:r>
          </a:p>
          <a:p>
            <a:pPr marL="285750" indent="-285750">
              <a:buFont typeface="Arial" panose="020B0604020202020204" pitchFamily="34" charset="0"/>
              <a:buChar char="•"/>
            </a:pPr>
            <a:r>
              <a:rPr lang="es-MX" dirty="0" smtClean="0"/>
              <a:t>No se puedo meter el cuerpo de un Difunto por que saturo de basura el mortuorio</a:t>
            </a:r>
          </a:p>
        </p:txBody>
      </p:sp>
    </p:spTree>
    <p:extLst>
      <p:ext uri="{BB962C8B-B14F-4D97-AF65-F5344CB8AC3E}">
        <p14:creationId xmlns:p14="http://schemas.microsoft.com/office/powerpoint/2010/main" val="2961702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899592" y="755412"/>
            <a:ext cx="7753118" cy="369332"/>
          </a:xfrm>
          <a:prstGeom prst="rect">
            <a:avLst/>
          </a:prstGeom>
        </p:spPr>
        <p:txBody>
          <a:bodyPr wrap="square">
            <a:spAutoFit/>
          </a:bodyPr>
          <a:lstStyle/>
          <a:p>
            <a:pPr algn="ctr"/>
            <a:r>
              <a:rPr lang="es-ES" b="1" u="sng" dirty="0" smtClean="0"/>
              <a:t>QUEJAS DIVERSAS POR PARTE DEL PERSONAL Y USUARIOS </a:t>
            </a:r>
            <a:endParaRPr lang="es-MX" b="1" u="sng" dirty="0" smtClean="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12776"/>
            <a:ext cx="3485187"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685" y="1415233"/>
            <a:ext cx="4010025" cy="4750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47208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995936" y="530148"/>
            <a:ext cx="1584176" cy="369332"/>
          </a:xfrm>
          <a:prstGeom prst="rect">
            <a:avLst/>
          </a:prstGeom>
        </p:spPr>
        <p:txBody>
          <a:bodyPr wrap="square">
            <a:spAutoFit/>
          </a:bodyPr>
          <a:lstStyle/>
          <a:p>
            <a:pPr algn="ctr"/>
            <a:r>
              <a:rPr lang="es-ES" b="1" u="sng" dirty="0" smtClean="0"/>
              <a:t>QUEJAS</a:t>
            </a:r>
            <a:endParaRPr lang="es-MX" b="1" u="sng" dirty="0" smtClean="0"/>
          </a:p>
        </p:txBody>
      </p:sp>
      <p:pic>
        <p:nvPicPr>
          <p:cNvPr id="4098" name="Picture 2" descr="C:\Users\Maria\Downloads\WhatsApp Image 2020-09-23 at 18.06.03.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624" y="980728"/>
            <a:ext cx="3739344" cy="498579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aria\Downloads\WhatsApp Image 2020-09-23 at 18.06.03 (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980728"/>
            <a:ext cx="3739344" cy="4985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684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995936" y="530148"/>
            <a:ext cx="1584176" cy="369332"/>
          </a:xfrm>
          <a:prstGeom prst="rect">
            <a:avLst/>
          </a:prstGeom>
        </p:spPr>
        <p:txBody>
          <a:bodyPr wrap="square">
            <a:spAutoFit/>
          </a:bodyPr>
          <a:lstStyle/>
          <a:p>
            <a:pPr algn="ctr"/>
            <a:r>
              <a:rPr lang="es-ES" b="1" u="sng" dirty="0" smtClean="0"/>
              <a:t>QUEJAS</a:t>
            </a:r>
            <a:endParaRPr lang="es-MX" b="1" u="sng" dirty="0" smtClean="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62" y="1124074"/>
            <a:ext cx="3962400" cy="5257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959597" y="1592459"/>
            <a:ext cx="5257256"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2087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995936" y="530148"/>
            <a:ext cx="1584176" cy="369332"/>
          </a:xfrm>
          <a:prstGeom prst="rect">
            <a:avLst/>
          </a:prstGeom>
        </p:spPr>
        <p:txBody>
          <a:bodyPr wrap="square">
            <a:spAutoFit/>
          </a:bodyPr>
          <a:lstStyle/>
          <a:p>
            <a:pPr algn="ctr"/>
            <a:r>
              <a:rPr lang="es-ES" b="1" u="sng" dirty="0" smtClean="0"/>
              <a:t>QUEJAS</a:t>
            </a:r>
            <a:endParaRPr lang="es-MX" b="1" u="sng" dirty="0" smtClean="0"/>
          </a:p>
        </p:txBody>
      </p:sp>
      <p:sp>
        <p:nvSpPr>
          <p:cNvPr id="2" name="AutoShape 2" descr="blob:https://web.whatsapp.com/88ece56c-5361-4319-9697-3bca1409bb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5" descr="blob:https://web.whatsapp.com/609c5fc4-1112-4067-aa39-e148591fa55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819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66080" y="2145382"/>
            <a:ext cx="5071886"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3382115" y="5919663"/>
            <a:ext cx="5688632" cy="461665"/>
          </a:xfrm>
          <a:prstGeom prst="rect">
            <a:avLst/>
          </a:prstGeom>
        </p:spPr>
        <p:txBody>
          <a:bodyPr wrap="square">
            <a:spAutoFit/>
          </a:bodyPr>
          <a:lstStyle/>
          <a:p>
            <a:r>
              <a:rPr lang="es-MX" sz="1200" dirty="0" smtClean="0"/>
              <a:t>https://www.diariocambio.com.mx/2020/regiones/sierra-norte/item/26505-denuncian-acoso-sexual-y-laboral-en-hospital-general-de-huauchinango</a:t>
            </a:r>
            <a:endParaRPr lang="es-MX" sz="1200"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892" y="1196752"/>
            <a:ext cx="5220580"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65133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995936" y="530148"/>
            <a:ext cx="1584176" cy="369332"/>
          </a:xfrm>
          <a:prstGeom prst="rect">
            <a:avLst/>
          </a:prstGeom>
        </p:spPr>
        <p:txBody>
          <a:bodyPr wrap="square">
            <a:spAutoFit/>
          </a:bodyPr>
          <a:lstStyle/>
          <a:p>
            <a:pPr algn="ctr"/>
            <a:r>
              <a:rPr lang="es-ES" b="1" u="sng" dirty="0" smtClean="0"/>
              <a:t>QUEJAS</a:t>
            </a:r>
            <a:endParaRPr lang="es-MX" b="1" u="sng" dirty="0" smtClean="0"/>
          </a:p>
        </p:txBody>
      </p:sp>
      <p:sp>
        <p:nvSpPr>
          <p:cNvPr id="2" name="AutoShape 2" descr="blob:https://web.whatsapp.com/88ece56c-5361-4319-9697-3bca1409bb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5" descr="blob:https://web.whatsapp.com/609c5fc4-1112-4067-aa39-e148591fa55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899480"/>
            <a:ext cx="5525916" cy="936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153" y="567942"/>
            <a:ext cx="2831976" cy="1516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8" y="1836386"/>
            <a:ext cx="292417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084616"/>
            <a:ext cx="8683625" cy="4034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6999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2"/>
          <p:cNvSpPr txBox="1"/>
          <p:nvPr/>
        </p:nvSpPr>
        <p:spPr>
          <a:xfrm>
            <a:off x="162210" y="188640"/>
            <a:ext cx="8730270" cy="6190695"/>
          </a:xfrm>
          <a:prstGeom prst="rect">
            <a:avLst/>
          </a:prstGeom>
          <a:noFill/>
        </p:spPr>
        <p:txBody>
          <a:bodyPr wrap="square" lIns="95784" tIns="47892" rIns="95784" bIns="47892" rtlCol="0">
            <a:spAutoFit/>
          </a:bodyPr>
          <a:lstStyle/>
          <a:p>
            <a:pPr marL="285750" indent="-285750" algn="just">
              <a:buFont typeface="Arial" panose="020B0604020202020204" pitchFamily="34" charset="0"/>
              <a:buChar char="•"/>
            </a:pPr>
            <a:r>
              <a:rPr lang="es-MX" dirty="0" smtClean="0"/>
              <a:t>Nunca esta disponible  vía telefónica para los turnos A, </a:t>
            </a:r>
            <a:r>
              <a:rPr lang="es-MX" dirty="0"/>
              <a:t>B</a:t>
            </a:r>
            <a:r>
              <a:rPr lang="es-MX" dirty="0" smtClean="0"/>
              <a:t> y Jornada </a:t>
            </a:r>
            <a:r>
              <a:rPr lang="es-MX" dirty="0"/>
              <a:t>A</a:t>
            </a:r>
            <a:r>
              <a:rPr lang="es-MX" dirty="0" smtClean="0"/>
              <a:t>cumulada cuando se requiere  apoyo para  alguna urgencia. </a:t>
            </a:r>
            <a:endParaRPr lang="es-MX" dirty="0" smtClean="0"/>
          </a:p>
          <a:p>
            <a:pPr marL="285750" indent="-285750" algn="just">
              <a:buFont typeface="Arial" panose="020B0604020202020204" pitchFamily="34" charset="0"/>
              <a:buChar char="•"/>
            </a:pPr>
            <a:endParaRPr lang="es-MX" dirty="0" smtClean="0"/>
          </a:p>
          <a:p>
            <a:pPr marL="285750" indent="-285750" algn="just">
              <a:buFont typeface="Arial" panose="020B0604020202020204" pitchFamily="34" charset="0"/>
              <a:buChar char="•"/>
            </a:pPr>
            <a:r>
              <a:rPr lang="es-MX" dirty="0" smtClean="0"/>
              <a:t>Es Déspota, no tiene humildad para tratar al personal, ni mucho menos a los pacientes</a:t>
            </a:r>
          </a:p>
          <a:p>
            <a:pPr marL="285750" indent="-285750" algn="just">
              <a:buFont typeface="Arial" panose="020B0604020202020204" pitchFamily="34" charset="0"/>
              <a:buChar char="•"/>
            </a:pPr>
            <a:r>
              <a:rPr lang="es-MX" dirty="0" smtClean="0"/>
              <a:t>Es protegido de la Dra. Gloria Ramos de la Dirección de Atención a la Salud (Militancia Panista</a:t>
            </a:r>
            <a:r>
              <a:rPr lang="es-MX" dirty="0" smtClean="0"/>
              <a:t>).</a:t>
            </a:r>
          </a:p>
          <a:p>
            <a:pPr marL="285750" indent="-285750" algn="just">
              <a:buFont typeface="Arial" panose="020B0604020202020204" pitchFamily="34" charset="0"/>
              <a:buChar char="•"/>
            </a:pPr>
            <a:endParaRPr lang="es-MX" dirty="0" smtClean="0"/>
          </a:p>
          <a:p>
            <a:pPr marL="285750" indent="-285750" algn="just">
              <a:buFont typeface="Arial" panose="020B0604020202020204" pitchFamily="34" charset="0"/>
              <a:buChar char="•"/>
            </a:pPr>
            <a:r>
              <a:rPr lang="es-MX" dirty="0" smtClean="0"/>
              <a:t>Refiere Pacientes del hospital General a clínicas particulares Argumentando falta de insumos, para posteriormente operarlos en los servicio privado y poder obtener su propio Beneficio</a:t>
            </a:r>
            <a:r>
              <a:rPr lang="es-MX" dirty="0" smtClean="0"/>
              <a:t>.</a:t>
            </a:r>
          </a:p>
          <a:p>
            <a:pPr marL="285750" indent="-285750" algn="just">
              <a:buFont typeface="Arial" panose="020B0604020202020204" pitchFamily="34" charset="0"/>
              <a:buChar char="•"/>
            </a:pPr>
            <a:endParaRPr lang="es-MX" dirty="0" smtClean="0"/>
          </a:p>
          <a:p>
            <a:pPr marL="285750" indent="-285750" algn="just">
              <a:buFont typeface="Arial" panose="020B0604020202020204" pitchFamily="34" charset="0"/>
              <a:buChar char="•"/>
            </a:pPr>
            <a:r>
              <a:rPr lang="es-MX" dirty="0" smtClean="0"/>
              <a:t>Tiene como Secretaria Particular a su Comadre y Brazo Derecho C. Julia Evelin Islas Ríos Responsable de  Servicios Generales  realiza funciones de secretaria particular, Responsable de Servicios Generales y Principal encubridora de los Ausentismos del Director</a:t>
            </a:r>
            <a:r>
              <a:rPr lang="es-MX" dirty="0" smtClean="0"/>
              <a:t>.</a:t>
            </a:r>
          </a:p>
          <a:p>
            <a:pPr marL="285750" indent="-285750" algn="just">
              <a:buFont typeface="Arial" panose="020B0604020202020204" pitchFamily="34" charset="0"/>
              <a:buChar char="•"/>
            </a:pPr>
            <a:endParaRPr lang="es-MX" dirty="0" smtClean="0"/>
          </a:p>
          <a:p>
            <a:pPr marL="285750" indent="-285750" algn="just">
              <a:buFont typeface="Arial" panose="020B0604020202020204" pitchFamily="34" charset="0"/>
              <a:buChar char="•"/>
            </a:pPr>
            <a:r>
              <a:rPr lang="es-MX" dirty="0" smtClean="0"/>
              <a:t>Por lo Regular se Presenta entre las 11:00hrs a 12:00 hrs del día, llegando directamente a almorzar  donde se reúne con la Responsable de Inventarios (la cual se supone esta de licencia por confinamiento), La Enfermera de Urgencias Leticia Vite (prima de la Responsable de Inventarios) , El administrador  y ex Auxiliar de Recursos Financieros Dora Edith Cruz (Anteriormente  denunciante  del Administrador por Acoso Sexual).</a:t>
            </a:r>
          </a:p>
          <a:p>
            <a:pPr marL="285750" indent="-285750" algn="just">
              <a:buFont typeface="Arial" panose="020B0604020202020204" pitchFamily="34" charset="0"/>
              <a:buChar char="•"/>
            </a:pPr>
            <a:endParaRPr lang="es-MX" dirty="0" smtClean="0"/>
          </a:p>
        </p:txBody>
      </p:sp>
    </p:spTree>
    <p:extLst>
      <p:ext uri="{BB962C8B-B14F-4D97-AF65-F5344CB8AC3E}">
        <p14:creationId xmlns:p14="http://schemas.microsoft.com/office/powerpoint/2010/main" val="27768590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28" y="3174"/>
            <a:ext cx="9139767"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9965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688" y="93888"/>
            <a:ext cx="8686800" cy="6647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6413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blob:https://web.whatsapp.com/88ece56c-5361-4319-9697-3bca1409bbd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5" descr="blob:https://web.whatsapp.com/609c5fc4-1112-4067-aa39-e148591fa55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CuadroTexto 2"/>
          <p:cNvSpPr txBox="1"/>
          <p:nvPr/>
        </p:nvSpPr>
        <p:spPr>
          <a:xfrm>
            <a:off x="532383" y="539640"/>
            <a:ext cx="8000057" cy="5636698"/>
          </a:xfrm>
          <a:prstGeom prst="rect">
            <a:avLst/>
          </a:prstGeom>
          <a:noFill/>
        </p:spPr>
        <p:txBody>
          <a:bodyPr wrap="square" lIns="95784" tIns="47892" rIns="95784" bIns="47892" rtlCol="0">
            <a:spAutoFit/>
          </a:bodyPr>
          <a:lstStyle/>
          <a:p>
            <a:pPr algn="just"/>
            <a:r>
              <a:rPr lang="es-ES" dirty="0"/>
              <a:t> </a:t>
            </a:r>
            <a:r>
              <a:rPr lang="es-ES" b="1" dirty="0" smtClean="0"/>
              <a:t>E</a:t>
            </a:r>
            <a:r>
              <a:rPr lang="es-MX" b="1" dirty="0" smtClean="0"/>
              <a:t>stas quejas entre otras, fueron presentadas desde meses anteriores a:</a:t>
            </a:r>
          </a:p>
          <a:p>
            <a:pPr algn="just"/>
            <a:endParaRPr lang="es-MX" dirty="0" smtClean="0"/>
          </a:p>
          <a:p>
            <a:pPr algn="just"/>
            <a:endParaRPr lang="es-MX" dirty="0" smtClean="0"/>
          </a:p>
          <a:p>
            <a:pPr marL="342900" indent="-342900" algn="just">
              <a:buFont typeface="Arial" panose="020B0604020202020204" pitchFamily="34" charset="0"/>
              <a:buChar char="•"/>
            </a:pPr>
            <a:r>
              <a:rPr lang="es-MX" dirty="0" smtClean="0"/>
              <a:t>Dra. Cecilia Laura Jaramillo y Cuatle Coordinadora de Servicios de Salud de los Servicios de Salud del Estado de Puebla. (Sin Recibir Apoyo)</a:t>
            </a:r>
          </a:p>
          <a:p>
            <a:pPr marL="342900" indent="-342900" algn="just">
              <a:buFont typeface="Arial" panose="020B0604020202020204" pitchFamily="34" charset="0"/>
              <a:buChar char="•"/>
            </a:pPr>
            <a:endParaRPr lang="es-MX" dirty="0" smtClean="0"/>
          </a:p>
          <a:p>
            <a:pPr marL="342900" indent="-342900" algn="just">
              <a:buFont typeface="Arial" panose="020B0604020202020204" pitchFamily="34" charset="0"/>
              <a:buChar char="•"/>
            </a:pPr>
            <a:r>
              <a:rPr lang="es-MX" dirty="0" smtClean="0"/>
              <a:t> Dra. Gloria Ramos Directora de Atención a la Salud de los Servicios de Salud del Estado de Puebla (Militancia Panista y protectora de estos Funcionarios Corruptos)</a:t>
            </a:r>
          </a:p>
          <a:p>
            <a:pPr marL="342900" indent="-342900" algn="just">
              <a:buFont typeface="Arial" panose="020B0604020202020204" pitchFamily="34" charset="0"/>
              <a:buChar char="•"/>
            </a:pPr>
            <a:endParaRPr lang="es-MX" dirty="0" smtClean="0"/>
          </a:p>
          <a:p>
            <a:pPr marL="342900" indent="-342900" algn="just">
              <a:buFont typeface="Arial" panose="020B0604020202020204" pitchFamily="34" charset="0"/>
              <a:buChar char="•"/>
            </a:pPr>
            <a:r>
              <a:rPr lang="es-MX" dirty="0" smtClean="0"/>
              <a:t>Se ha comentado de la Misma Manera con el Secretario de Salud José Antonio Martínez pero protege mucho al Director (Militancia Panista)</a:t>
            </a:r>
          </a:p>
          <a:p>
            <a:pPr marL="342900" indent="-342900" algn="just">
              <a:buFont typeface="Arial" panose="020B0604020202020204" pitchFamily="34" charset="0"/>
              <a:buChar char="•"/>
            </a:pPr>
            <a:endParaRPr lang="es-MX" dirty="0"/>
          </a:p>
          <a:p>
            <a:pPr algn="just"/>
            <a:r>
              <a:rPr lang="es-MX" dirty="0" smtClean="0"/>
              <a:t> Haciendo caso omiso a nuestras peticiones y protegiendo por años a estos Directivos corruptos, sin valores ni principios, sin calidad humana y sin calidez y amor en el servicio.</a:t>
            </a:r>
          </a:p>
          <a:p>
            <a:pPr algn="just"/>
            <a:endParaRPr lang="es-MX" dirty="0"/>
          </a:p>
          <a:p>
            <a:pPr algn="ctr"/>
            <a:r>
              <a:rPr lang="es-MX" b="1" dirty="0" smtClean="0"/>
              <a:t>Somos un Grupo de Trabajadores luchando  por cambiar la corrupción e injusticia que vivimos en nuestro centro de trabajo, queremos recuperar los valores perdidos.</a:t>
            </a:r>
          </a:p>
        </p:txBody>
      </p:sp>
    </p:spTree>
    <p:extLst>
      <p:ext uri="{BB962C8B-B14F-4D97-AF65-F5344CB8AC3E}">
        <p14:creationId xmlns:p14="http://schemas.microsoft.com/office/powerpoint/2010/main" val="1947984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2"/>
          <p:cNvSpPr txBox="1"/>
          <p:nvPr/>
        </p:nvSpPr>
        <p:spPr>
          <a:xfrm>
            <a:off x="162210" y="836712"/>
            <a:ext cx="8730270" cy="4805701"/>
          </a:xfrm>
          <a:prstGeom prst="rect">
            <a:avLst/>
          </a:prstGeom>
          <a:noFill/>
        </p:spPr>
        <p:txBody>
          <a:bodyPr wrap="square" lIns="95784" tIns="47892" rIns="95784" bIns="47892" rtlCol="0">
            <a:spAutoFit/>
          </a:bodyPr>
          <a:lstStyle/>
          <a:p>
            <a:pPr marL="285750" indent="-285750" algn="just">
              <a:buFont typeface="Arial" panose="020B0604020202020204" pitchFamily="34" charset="0"/>
              <a:buChar char="•"/>
            </a:pPr>
            <a:r>
              <a:rPr lang="es-MX" dirty="0"/>
              <a:t>Niega la Expedición de Constancias Medicas a la Población que lo requiere, argumentando que por indicaciones del Gobierno de Puebla, esta prohibido otorgar dichos documentos, siendo que en otros Hospitales de la Región si las están expidiendo.</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smtClean="0"/>
          </a:p>
          <a:p>
            <a:pPr marL="285750" indent="-285750" algn="just">
              <a:buFont typeface="Arial" panose="020B0604020202020204" pitchFamily="34" charset="0"/>
              <a:buChar char="•"/>
            </a:pPr>
            <a:r>
              <a:rPr lang="es-MX" dirty="0" smtClean="0"/>
              <a:t>Fue </a:t>
            </a:r>
            <a:r>
              <a:rPr lang="es-MX" dirty="0" smtClean="0"/>
              <a:t>participe durante el Gobierno Moreno Vallista </a:t>
            </a:r>
            <a:r>
              <a:rPr lang="es-MX" dirty="0"/>
              <a:t>del Despido </a:t>
            </a:r>
            <a:r>
              <a:rPr lang="es-MX" dirty="0" smtClean="0"/>
              <a:t>injustificado de </a:t>
            </a:r>
            <a:r>
              <a:rPr lang="es-MX" dirty="0"/>
              <a:t>2 </a:t>
            </a:r>
            <a:r>
              <a:rPr lang="es-MX" dirty="0" smtClean="0"/>
              <a:t>Apoyos  </a:t>
            </a:r>
            <a:r>
              <a:rPr lang="es-MX" dirty="0"/>
              <a:t>Administrativo y</a:t>
            </a:r>
            <a:r>
              <a:rPr lang="es-MX" dirty="0" smtClean="0"/>
              <a:t> </a:t>
            </a:r>
            <a:r>
              <a:rPr lang="es-MX" dirty="0"/>
              <a:t>1 trabajadora </a:t>
            </a:r>
            <a:r>
              <a:rPr lang="es-MX" dirty="0" smtClean="0"/>
              <a:t>social del Servicio de Urgencias, por  Negligencia Medica, </a:t>
            </a:r>
            <a:r>
              <a:rPr lang="es-MX" dirty="0"/>
              <a:t>indicaciones del Ex Gobernador Rafael Moreno </a:t>
            </a:r>
            <a:r>
              <a:rPr lang="es-MX" dirty="0" smtClean="0"/>
              <a:t>Valle</a:t>
            </a:r>
            <a:r>
              <a:rPr lang="es-MX" dirty="0" smtClean="0"/>
              <a:t>.</a:t>
            </a:r>
          </a:p>
          <a:p>
            <a:pPr marL="285750" indent="-285750" algn="just">
              <a:buFont typeface="Arial" panose="020B0604020202020204" pitchFamily="34" charset="0"/>
              <a:buChar char="•"/>
            </a:pPr>
            <a:endParaRPr lang="es-MX" dirty="0" smtClean="0"/>
          </a:p>
          <a:p>
            <a:pPr marL="285750" indent="-285750" algn="just">
              <a:buFont typeface="Arial" panose="020B0604020202020204" pitchFamily="34" charset="0"/>
              <a:buChar char="•"/>
            </a:pPr>
            <a:r>
              <a:rPr lang="es-MX" dirty="0" smtClean="0"/>
              <a:t>Es cómplice del actual Administrador para desvió de Recursos, Pues realizan compras pero dichos insumos no llegan al Almacén del Hospital ni hay registro alguno de dichas entradas por medio del Sistema Electrónico del Almacén. </a:t>
            </a:r>
            <a:endParaRPr lang="es-MX" dirty="0" smtClean="0"/>
          </a:p>
          <a:p>
            <a:pPr marL="285750" indent="-285750" algn="just">
              <a:buFont typeface="Arial" panose="020B0604020202020204" pitchFamily="34" charset="0"/>
              <a:buChar char="•"/>
            </a:pPr>
            <a:endParaRPr lang="es-MX" dirty="0" smtClean="0"/>
          </a:p>
          <a:p>
            <a:pPr marL="285750" indent="-285750" algn="just">
              <a:buFont typeface="Arial" panose="020B0604020202020204" pitchFamily="34" charset="0"/>
              <a:buChar char="•"/>
            </a:pPr>
            <a:r>
              <a:rPr lang="es-MX" dirty="0" smtClean="0"/>
              <a:t>En Repetidas ocasiones han negado el servicio de cirugía, informando a los Usuarios que por el Momento no hay cirujano cuando este director cuenta con la especialidad de Cirugía. </a:t>
            </a:r>
            <a:endParaRPr lang="es-MX" dirty="0"/>
          </a:p>
          <a:p>
            <a:pPr marL="285750" indent="-285750" algn="just">
              <a:buFont typeface="Arial" panose="020B0604020202020204" pitchFamily="34" charset="0"/>
              <a:buChar char="•"/>
            </a:pPr>
            <a:endParaRPr lang="es-MX" dirty="0" smtClean="0"/>
          </a:p>
        </p:txBody>
      </p:sp>
    </p:spTree>
    <p:extLst>
      <p:ext uri="{BB962C8B-B14F-4D97-AF65-F5344CB8AC3E}">
        <p14:creationId xmlns:p14="http://schemas.microsoft.com/office/powerpoint/2010/main" val="4235707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2"/>
          <p:cNvSpPr txBox="1"/>
          <p:nvPr/>
        </p:nvSpPr>
        <p:spPr>
          <a:xfrm>
            <a:off x="184570" y="548680"/>
            <a:ext cx="8730270" cy="6067585"/>
          </a:xfrm>
          <a:prstGeom prst="rect">
            <a:avLst/>
          </a:prstGeom>
          <a:noFill/>
        </p:spPr>
        <p:txBody>
          <a:bodyPr wrap="square" lIns="95784" tIns="47892" rIns="95784" bIns="47892" rtlCol="0">
            <a:spAutoFit/>
          </a:bodyPr>
          <a:lstStyle/>
          <a:p>
            <a:pPr marL="285750" indent="-285750" algn="just">
              <a:buFont typeface="Arial" panose="020B0604020202020204" pitchFamily="34" charset="0"/>
              <a:buChar char="•"/>
            </a:pPr>
            <a:r>
              <a:rPr lang="es-MX" sz="1600" dirty="0" smtClean="0"/>
              <a:t>No existe registro de ingreso de los </a:t>
            </a:r>
            <a:r>
              <a:rPr lang="es-MX" sz="1600" dirty="0"/>
              <a:t>insumos </a:t>
            </a:r>
            <a:r>
              <a:rPr lang="es-MX" sz="1600" dirty="0" smtClean="0"/>
              <a:t>adquiridos con </a:t>
            </a:r>
            <a:r>
              <a:rPr lang="es-MX" sz="1600" dirty="0"/>
              <a:t>el presupuesto </a:t>
            </a:r>
            <a:r>
              <a:rPr lang="es-MX" sz="1600" dirty="0" smtClean="0"/>
              <a:t>del Hospital en el Sistema de Administración Empresarial (SAE) programa que maneja el Responsable del  Almacén hospitalario para ingresas los insumos.</a:t>
            </a:r>
          </a:p>
          <a:p>
            <a:pPr marL="285750" indent="-285750" algn="just">
              <a:buFont typeface="Arial" panose="020B0604020202020204" pitchFamily="34" charset="0"/>
              <a:buChar char="•"/>
            </a:pPr>
            <a:endParaRPr lang="es-MX" sz="1600" dirty="0" smtClean="0"/>
          </a:p>
          <a:p>
            <a:pPr marL="285750" indent="-285750" algn="just">
              <a:buFont typeface="Arial" panose="020B0604020202020204" pitchFamily="34" charset="0"/>
              <a:buChar char="•"/>
            </a:pPr>
            <a:r>
              <a:rPr lang="es-MX" sz="1600" dirty="0" smtClean="0"/>
              <a:t>En diversas ocasiones dichos insumos No llegan a la Unidad, sin embargo los Responsables de Área Firman los Formatos de Memorándums  y Pedidos por miedo  a Represarías y para Evitar problemas  con el Administrador. </a:t>
            </a:r>
          </a:p>
          <a:p>
            <a:pPr marL="285750" indent="-285750" algn="just">
              <a:buFont typeface="Arial" panose="020B0604020202020204" pitchFamily="34" charset="0"/>
              <a:buChar char="•"/>
            </a:pPr>
            <a:endParaRPr lang="es-MX" sz="1600" dirty="0" smtClean="0"/>
          </a:p>
          <a:p>
            <a:pPr marL="285750" indent="-285750" algn="just">
              <a:buFont typeface="Arial" panose="020B0604020202020204" pitchFamily="34" charset="0"/>
              <a:buChar char="•"/>
            </a:pPr>
            <a:r>
              <a:rPr lang="es-MX" sz="1600" dirty="0" smtClean="0"/>
              <a:t>Realiza Desvió de Recurso del Servicio Básico de Combustible, Modificando  a Bitácoras y Alteración de  Oficios de Comisión de los Operadores de Ambulancia para justificar el Recurso.</a:t>
            </a:r>
          </a:p>
          <a:p>
            <a:pPr marL="285750" indent="-285750" algn="just">
              <a:buFont typeface="Arial" panose="020B0604020202020204" pitchFamily="34" charset="0"/>
              <a:buChar char="•"/>
            </a:pPr>
            <a:endParaRPr lang="es-MX" sz="1600" dirty="0" smtClean="0"/>
          </a:p>
          <a:p>
            <a:pPr marL="285750" indent="-285750" algn="just">
              <a:buFont typeface="Arial" panose="020B0604020202020204" pitchFamily="34" charset="0"/>
              <a:buChar char="•"/>
            </a:pPr>
            <a:r>
              <a:rPr lang="es-MX" sz="1600" dirty="0"/>
              <a:t> </a:t>
            </a:r>
            <a:r>
              <a:rPr lang="es-MX" sz="1600" dirty="0" smtClean="0"/>
              <a:t>Ha presentado dentro de la Comprobación de Combustible, Bitácora de la Unidad con numero económico 183 la cual por mucho tiempo estuvo sin Movimiento a la Ciudad de Puebla, por el mal estado en el que se encontraba, tendrá aproximadamente 15 días que la mando a Arreglar , aproximadamente  a principios de Octubre.</a:t>
            </a:r>
          </a:p>
          <a:p>
            <a:pPr marL="285750" indent="-285750" algn="just">
              <a:buFont typeface="Arial" panose="020B0604020202020204" pitchFamily="34" charset="0"/>
              <a:buChar char="•"/>
            </a:pPr>
            <a:endParaRPr lang="es-MX" sz="1600" dirty="0"/>
          </a:p>
          <a:p>
            <a:pPr marL="285750" indent="-285750" algn="just">
              <a:buFont typeface="Arial" panose="020B0604020202020204" pitchFamily="34" charset="0"/>
              <a:buChar char="•"/>
            </a:pPr>
            <a:r>
              <a:rPr lang="es-MX" sz="1600" dirty="0" smtClean="0"/>
              <a:t>Las Bitácoras de comprobación de Combustible no se encuentran archivadas dentro de  las carpetas donde se encuentra copia de comprobación de los Recursos, estas obran en poder Únicamente del  Administrador.</a:t>
            </a:r>
          </a:p>
          <a:p>
            <a:pPr marL="285750" indent="-285750" algn="just">
              <a:buFont typeface="Arial" panose="020B0604020202020204" pitchFamily="34" charset="0"/>
              <a:buChar char="•"/>
            </a:pPr>
            <a:endParaRPr lang="es-MX" sz="1600" dirty="0"/>
          </a:p>
          <a:p>
            <a:pPr marL="285750" indent="-285750" algn="just">
              <a:buFont typeface="Arial" panose="020B0604020202020204" pitchFamily="34" charset="0"/>
              <a:buChar char="•"/>
            </a:pPr>
            <a:r>
              <a:rPr lang="es-MX" sz="1600" dirty="0" smtClean="0"/>
              <a:t>Continua Trabajando con los Mismos Proveedores que la Administración Anterior </a:t>
            </a:r>
            <a:r>
              <a:rPr lang="es-MX" sz="1600" dirty="0" smtClean="0"/>
              <a:t>(Administración </a:t>
            </a:r>
            <a:r>
              <a:rPr lang="es-MX" sz="1600" dirty="0" smtClean="0"/>
              <a:t>de los Valencia Ávila)</a:t>
            </a:r>
            <a:endParaRPr lang="es-MX" sz="1600" dirty="0"/>
          </a:p>
          <a:p>
            <a:pPr marL="285750" indent="-285750" algn="just">
              <a:buFont typeface="Arial" panose="020B0604020202020204" pitchFamily="34" charset="0"/>
              <a:buChar char="•"/>
            </a:pPr>
            <a:endParaRPr lang="es-MX" dirty="0" smtClean="0"/>
          </a:p>
          <a:p>
            <a:pPr marL="285750" indent="-285750" algn="just">
              <a:buFont typeface="Arial" panose="020B0604020202020204" pitchFamily="34" charset="0"/>
              <a:buChar char="•"/>
            </a:pPr>
            <a:endParaRPr lang="es-MX" dirty="0" smtClean="0"/>
          </a:p>
        </p:txBody>
      </p:sp>
    </p:spTree>
    <p:extLst>
      <p:ext uri="{BB962C8B-B14F-4D97-AF65-F5344CB8AC3E}">
        <p14:creationId xmlns:p14="http://schemas.microsoft.com/office/powerpoint/2010/main" val="4202473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4181475"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316721" y="2839371"/>
            <a:ext cx="2570169" cy="4181475"/>
          </a:xfrm>
          <a:prstGeom prst="rect">
            <a:avLst/>
          </a:prstGeom>
        </p:spPr>
      </p:pic>
      <p:sp>
        <p:nvSpPr>
          <p:cNvPr id="10" name="9 CuadroTexto"/>
          <p:cNvSpPr txBox="1"/>
          <p:nvPr/>
        </p:nvSpPr>
        <p:spPr>
          <a:xfrm>
            <a:off x="5868144" y="881178"/>
            <a:ext cx="2232248" cy="954107"/>
          </a:xfrm>
          <a:prstGeom prst="rect">
            <a:avLst/>
          </a:prstGeom>
          <a:noFill/>
        </p:spPr>
        <p:txBody>
          <a:bodyPr wrap="square" rtlCol="0">
            <a:spAutoFit/>
          </a:bodyPr>
          <a:lstStyle/>
          <a:p>
            <a:pPr algn="ctr"/>
            <a:r>
              <a:rPr lang="es-MX" sz="1400" dirty="0" smtClean="0"/>
              <a:t>Bitácora Real</a:t>
            </a:r>
          </a:p>
          <a:p>
            <a:pPr algn="ctr"/>
            <a:r>
              <a:rPr lang="es-MX" sz="1400" dirty="0" smtClean="0"/>
              <a:t> Elaborada por los Operadores de Ambulancia con su Puño y Letra</a:t>
            </a:r>
            <a:endParaRPr lang="es-MX" sz="1400" dirty="0"/>
          </a:p>
        </p:txBody>
      </p:sp>
      <p:cxnSp>
        <p:nvCxnSpPr>
          <p:cNvPr id="6" name="5 Conector recto de flecha"/>
          <p:cNvCxnSpPr/>
          <p:nvPr/>
        </p:nvCxnSpPr>
        <p:spPr>
          <a:xfrm flipH="1">
            <a:off x="4511068" y="1700808"/>
            <a:ext cx="1069044" cy="252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539552" y="3645024"/>
            <a:ext cx="2232248" cy="738664"/>
          </a:xfrm>
          <a:prstGeom prst="rect">
            <a:avLst/>
          </a:prstGeom>
          <a:noFill/>
        </p:spPr>
        <p:txBody>
          <a:bodyPr wrap="square" rtlCol="0">
            <a:spAutoFit/>
          </a:bodyPr>
          <a:lstStyle/>
          <a:p>
            <a:pPr algn="ctr"/>
            <a:r>
              <a:rPr lang="es-MX" sz="1400" dirty="0" smtClean="0"/>
              <a:t>Bitácora Alterada y Modificada Por el Administrador</a:t>
            </a:r>
            <a:endParaRPr lang="es-MX" sz="1400" dirty="0"/>
          </a:p>
        </p:txBody>
      </p:sp>
      <p:cxnSp>
        <p:nvCxnSpPr>
          <p:cNvPr id="12" name="11 Conector recto de flecha"/>
          <p:cNvCxnSpPr/>
          <p:nvPr/>
        </p:nvCxnSpPr>
        <p:spPr>
          <a:xfrm>
            <a:off x="2131980" y="4383688"/>
            <a:ext cx="2201255" cy="7587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1 CuadroTexto"/>
          <p:cNvSpPr txBox="1"/>
          <p:nvPr/>
        </p:nvSpPr>
        <p:spPr>
          <a:xfrm>
            <a:off x="1763688" y="116632"/>
            <a:ext cx="5220580" cy="369332"/>
          </a:xfrm>
          <a:prstGeom prst="rect">
            <a:avLst/>
          </a:prstGeom>
          <a:noFill/>
        </p:spPr>
        <p:txBody>
          <a:bodyPr wrap="square" rtlCol="0">
            <a:spAutoFit/>
          </a:bodyPr>
          <a:lstStyle/>
          <a:p>
            <a:pPr algn="ctr"/>
            <a:r>
              <a:rPr lang="es-MX" dirty="0" smtClean="0"/>
              <a:t>ALTERACION Y MAQUILLAJE DE INFORMACION</a:t>
            </a:r>
            <a:endParaRPr lang="es-MX" dirty="0"/>
          </a:p>
        </p:txBody>
      </p:sp>
    </p:spTree>
    <p:extLst>
      <p:ext uri="{BB962C8B-B14F-4D97-AF65-F5344CB8AC3E}">
        <p14:creationId xmlns:p14="http://schemas.microsoft.com/office/powerpoint/2010/main" val="895274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878" y="596993"/>
            <a:ext cx="2290109" cy="1803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391" y="2852935"/>
            <a:ext cx="2505596" cy="2636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9" y="627381"/>
            <a:ext cx="3567620" cy="5321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CuadroTexto"/>
          <p:cNvSpPr txBox="1"/>
          <p:nvPr/>
        </p:nvSpPr>
        <p:spPr>
          <a:xfrm>
            <a:off x="2915816" y="1124744"/>
            <a:ext cx="2232248" cy="1384995"/>
          </a:xfrm>
          <a:prstGeom prst="rect">
            <a:avLst/>
          </a:prstGeom>
          <a:noFill/>
        </p:spPr>
        <p:txBody>
          <a:bodyPr wrap="square" rtlCol="0">
            <a:spAutoFit/>
          </a:bodyPr>
          <a:lstStyle/>
          <a:p>
            <a:pPr algn="ctr"/>
            <a:r>
              <a:rPr lang="es-MX" sz="1400" dirty="0" smtClean="0"/>
              <a:t>Oficios de Comisión Alterados por el Administrador para Anexar de Soporte a las Bitácoras y Justificar Recurso</a:t>
            </a:r>
          </a:p>
          <a:p>
            <a:pPr algn="ctr"/>
            <a:endParaRPr lang="es-MX" sz="1400" dirty="0"/>
          </a:p>
        </p:txBody>
      </p:sp>
      <p:cxnSp>
        <p:nvCxnSpPr>
          <p:cNvPr id="5" name="4 Conector recto de flecha"/>
          <p:cNvCxnSpPr>
            <a:stCxn id="12" idx="3"/>
          </p:cNvCxnSpPr>
          <p:nvPr/>
        </p:nvCxnSpPr>
        <p:spPr>
          <a:xfrm>
            <a:off x="5148064" y="1817242"/>
            <a:ext cx="1999835" cy="58353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6 Elipse"/>
          <p:cNvSpPr/>
          <p:nvPr/>
        </p:nvSpPr>
        <p:spPr>
          <a:xfrm>
            <a:off x="1691680" y="3284984"/>
            <a:ext cx="432048" cy="1512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Elipse"/>
          <p:cNvSpPr/>
          <p:nvPr/>
        </p:nvSpPr>
        <p:spPr>
          <a:xfrm rot="5400000">
            <a:off x="700451" y="3653408"/>
            <a:ext cx="432048" cy="1512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CuadroTexto"/>
          <p:cNvSpPr txBox="1"/>
          <p:nvPr/>
        </p:nvSpPr>
        <p:spPr>
          <a:xfrm>
            <a:off x="3131840" y="4561964"/>
            <a:ext cx="2232248" cy="523220"/>
          </a:xfrm>
          <a:prstGeom prst="rect">
            <a:avLst/>
          </a:prstGeom>
          <a:noFill/>
        </p:spPr>
        <p:txBody>
          <a:bodyPr wrap="square" rtlCol="0">
            <a:spAutoFit/>
          </a:bodyPr>
          <a:lstStyle/>
          <a:p>
            <a:pPr algn="ctr"/>
            <a:r>
              <a:rPr lang="es-MX" sz="1400" dirty="0" smtClean="0"/>
              <a:t>Se logra Apreciar el Corrector </a:t>
            </a:r>
            <a:endParaRPr lang="es-MX" sz="1400" dirty="0"/>
          </a:p>
        </p:txBody>
      </p:sp>
      <p:cxnSp>
        <p:nvCxnSpPr>
          <p:cNvPr id="19" name="18 Conector recto de flecha"/>
          <p:cNvCxnSpPr/>
          <p:nvPr/>
        </p:nvCxnSpPr>
        <p:spPr>
          <a:xfrm flipH="1" flipV="1">
            <a:off x="2223356" y="4068065"/>
            <a:ext cx="1340532" cy="557451"/>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AutoShape 2" descr="blob:https://web.whatsapp.com/7e02b5b1-26de-4f1e-883c-ebe2c0b380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4" name="13 CuadroTexto"/>
          <p:cNvSpPr txBox="1"/>
          <p:nvPr/>
        </p:nvSpPr>
        <p:spPr>
          <a:xfrm>
            <a:off x="1763688" y="116632"/>
            <a:ext cx="5220580" cy="369332"/>
          </a:xfrm>
          <a:prstGeom prst="rect">
            <a:avLst/>
          </a:prstGeom>
          <a:noFill/>
        </p:spPr>
        <p:txBody>
          <a:bodyPr wrap="square" rtlCol="0">
            <a:spAutoFit/>
          </a:bodyPr>
          <a:lstStyle/>
          <a:p>
            <a:pPr algn="ctr"/>
            <a:r>
              <a:rPr lang="es-MX" dirty="0" smtClean="0"/>
              <a:t>ALTERACION Y MAQUILLAJE DE INFORMACION</a:t>
            </a:r>
            <a:endParaRPr lang="es-MX" dirty="0"/>
          </a:p>
        </p:txBody>
      </p:sp>
    </p:spTree>
    <p:extLst>
      <p:ext uri="{BB962C8B-B14F-4D97-AF65-F5344CB8AC3E}">
        <p14:creationId xmlns:p14="http://schemas.microsoft.com/office/powerpoint/2010/main" val="2450382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2"/>
          <p:cNvSpPr txBox="1"/>
          <p:nvPr/>
        </p:nvSpPr>
        <p:spPr>
          <a:xfrm>
            <a:off x="184570" y="548680"/>
            <a:ext cx="8730270" cy="7298691"/>
          </a:xfrm>
          <a:prstGeom prst="rect">
            <a:avLst/>
          </a:prstGeom>
          <a:noFill/>
        </p:spPr>
        <p:txBody>
          <a:bodyPr wrap="square" lIns="95784" tIns="47892" rIns="95784" bIns="47892" rtlCol="0">
            <a:spAutoFit/>
          </a:bodyPr>
          <a:lstStyle/>
          <a:p>
            <a:pPr marL="285750" indent="-285750" algn="just">
              <a:buFont typeface="Arial" panose="020B0604020202020204" pitchFamily="34" charset="0"/>
              <a:buChar char="•"/>
            </a:pPr>
            <a:r>
              <a:rPr lang="es-MX" sz="1400" dirty="0" smtClean="0"/>
              <a:t>En cuanto al Recurso de Gastos de operación  ha recibido dinero de parte del Algunos Proveedores, comentarios hechos por el mismo Administrador.</a:t>
            </a:r>
          </a:p>
          <a:p>
            <a:pPr marL="285750" indent="-285750" algn="just">
              <a:buFont typeface="Arial" panose="020B0604020202020204" pitchFamily="34" charset="0"/>
              <a:buChar char="•"/>
            </a:pPr>
            <a:r>
              <a:rPr lang="es-MX" sz="1400" dirty="0" smtClean="0"/>
              <a:t>Ha realizado compras de pintura, sin llegar en su totalidad los insumos, existiendo demasiado mobiliario y </a:t>
            </a:r>
            <a:r>
              <a:rPr lang="es-MX" sz="1400" dirty="0"/>
              <a:t>equipo, No muestra interés  para mantener en buen estado la infraestructura </a:t>
            </a:r>
            <a:r>
              <a:rPr lang="es-MX" sz="1400" dirty="0" smtClean="0"/>
              <a:t>Hospitalaria.</a:t>
            </a:r>
          </a:p>
          <a:p>
            <a:pPr marL="285750" indent="-285750" algn="just">
              <a:buFont typeface="Arial" panose="020B0604020202020204" pitchFamily="34" charset="0"/>
              <a:buChar char="•"/>
            </a:pPr>
            <a:r>
              <a:rPr lang="es-MX" sz="1400" dirty="0" smtClean="0"/>
              <a:t>Entrega al Departamento de Recursos Humanos un reloj checador que extrajo de la unidad de Tlatlauquitepec, mismo comentario echo por el Administrador. </a:t>
            </a:r>
          </a:p>
          <a:p>
            <a:pPr marL="285750" indent="-285750" algn="just">
              <a:buFont typeface="Arial" panose="020B0604020202020204" pitchFamily="34" charset="0"/>
              <a:buChar char="•"/>
            </a:pPr>
            <a:r>
              <a:rPr lang="es-MX" sz="1400" dirty="0" smtClean="0"/>
              <a:t>Realiza Compras y hace negocio con su Amigo de infancina Aquilino Martínez a quien supuestamente compra Material desechable y limpieza para cocina y en diversas ocasiones no llegan los insumos  a esta Unidad.</a:t>
            </a:r>
          </a:p>
          <a:p>
            <a:pPr marL="285750" indent="-285750" algn="just">
              <a:buFont typeface="Arial" panose="020B0604020202020204" pitchFamily="34" charset="0"/>
              <a:buChar char="•"/>
            </a:pPr>
            <a:r>
              <a:rPr lang="es-MX" sz="1400" dirty="0" smtClean="0"/>
              <a:t>Realiza Compras extraordinarias independientes a los insumos entregados por parte de la Empresa Subrogada de limpieza,  los cuales no son registrados en el S.A.E.  del Almacén, entregado  directamente a la Jefatura de Enfermería para ser distribuidos a sus mas allegados </a:t>
            </a:r>
            <a:endParaRPr lang="es-MX" sz="1400" dirty="0"/>
          </a:p>
          <a:p>
            <a:pPr marL="285750" indent="-285750" algn="just">
              <a:buFont typeface="Arial" panose="020B0604020202020204" pitchFamily="34" charset="0"/>
              <a:buChar char="•"/>
            </a:pPr>
            <a:r>
              <a:rPr lang="es-MX" sz="1400" dirty="0" smtClean="0"/>
              <a:t>En cuanto a insumos de papelería la misma situación , no entran en los registros de almacén y solo autoriza la compra a sus allegados.</a:t>
            </a:r>
          </a:p>
          <a:p>
            <a:pPr marL="285750" indent="-285750" algn="just">
              <a:buFont typeface="Arial" panose="020B0604020202020204" pitchFamily="34" charset="0"/>
              <a:buChar char="•"/>
            </a:pPr>
            <a:r>
              <a:rPr lang="es-MX" sz="1400" dirty="0" smtClean="0"/>
              <a:t>La </a:t>
            </a:r>
            <a:r>
              <a:rPr lang="es-MX" sz="1400" dirty="0"/>
              <a:t>Fachada del Hospital continua con los colores del Gobierno Anterior ( no se ha gestiona do la pintura del Exterior del Hospital encontrándose en mal estado y deteriorando la Imagen </a:t>
            </a:r>
            <a:r>
              <a:rPr lang="es-MX" sz="1400" dirty="0" smtClean="0"/>
              <a:t>institucional</a:t>
            </a:r>
          </a:p>
          <a:p>
            <a:pPr marL="285750" indent="-285750" algn="just">
              <a:buFont typeface="Arial" panose="020B0604020202020204" pitchFamily="34" charset="0"/>
              <a:buChar char="•"/>
            </a:pPr>
            <a:r>
              <a:rPr lang="es-MX" sz="1400" dirty="0" smtClean="0"/>
              <a:t>Fue </a:t>
            </a:r>
            <a:r>
              <a:rPr lang="es-MX" sz="1400" dirty="0"/>
              <a:t>Administrador en el Hospital General del Tlatlauquitepec, propuesto por el Gobierno Moreno </a:t>
            </a:r>
            <a:r>
              <a:rPr lang="es-MX" sz="1400" dirty="0" smtClean="0"/>
              <a:t>Vallista</a:t>
            </a:r>
            <a:endParaRPr lang="es-MX" sz="1400" dirty="0"/>
          </a:p>
          <a:p>
            <a:pPr marL="285750" indent="-285750" algn="just">
              <a:buFont typeface="Arial" panose="020B0604020202020204" pitchFamily="34" charset="0"/>
              <a:buChar char="•"/>
            </a:pPr>
            <a:r>
              <a:rPr lang="es-MX" sz="1400" dirty="0"/>
              <a:t>Fue destituido del Cargo de Administrador por Acoso Sexual y Laboral, negociando su cambio de adscripción a la Jurisdicción 01 de Huauchinango. </a:t>
            </a:r>
          </a:p>
          <a:p>
            <a:pPr marL="285750" indent="-285750" algn="just">
              <a:buFont typeface="Arial" panose="020B0604020202020204" pitchFamily="34" charset="0"/>
              <a:buChar char="•"/>
            </a:pPr>
            <a:r>
              <a:rPr lang="es-MX" sz="1400" dirty="0"/>
              <a:t>Se encuentra bajo tratamiento </a:t>
            </a:r>
            <a:r>
              <a:rPr lang="es-MX" sz="1400" dirty="0" smtClean="0"/>
              <a:t>Psiquiátrico</a:t>
            </a:r>
            <a:endParaRPr lang="es-MX" sz="1400" dirty="0"/>
          </a:p>
          <a:p>
            <a:pPr marL="285750" indent="-285750" algn="just">
              <a:buFont typeface="Arial" panose="020B0604020202020204" pitchFamily="34" charset="0"/>
              <a:buChar char="•"/>
            </a:pPr>
            <a:r>
              <a:rPr lang="es-MX" sz="1400" dirty="0"/>
              <a:t>Ha dejado sin Ambulancias la Unidas Hospitalaria por  largos periodos de tiempo</a:t>
            </a:r>
            <a:r>
              <a:rPr lang="es-MX" sz="1400" dirty="0" smtClean="0"/>
              <a:t>.</a:t>
            </a:r>
            <a:endParaRPr lang="es-MX" sz="1400" dirty="0"/>
          </a:p>
          <a:p>
            <a:pPr marL="285750" indent="-285750" algn="just">
              <a:buFont typeface="Arial" panose="020B0604020202020204" pitchFamily="34" charset="0"/>
              <a:buChar char="•"/>
            </a:pPr>
            <a:r>
              <a:rPr lang="es-MX" sz="1400" dirty="0"/>
              <a:t>Hace Falta Mantenimiento Preventivo a Equipo </a:t>
            </a:r>
            <a:r>
              <a:rPr lang="es-MX" sz="1400" dirty="0" smtClean="0"/>
              <a:t>Medico</a:t>
            </a:r>
            <a:endParaRPr lang="es-MX" sz="1400" dirty="0"/>
          </a:p>
          <a:p>
            <a:pPr marL="285750" indent="-285750" algn="just">
              <a:buFont typeface="Arial" panose="020B0604020202020204" pitchFamily="34" charset="0"/>
              <a:buChar char="•"/>
            </a:pPr>
            <a:r>
              <a:rPr lang="es-MX" sz="1400" dirty="0"/>
              <a:t>Fisgonea a las Mujeres que laboran en la unidad </a:t>
            </a:r>
            <a:r>
              <a:rPr lang="es-MX" sz="1400" dirty="0" smtClean="0"/>
              <a:t>Hospitalaria y Realiza Acoso Sexual Intimidándolas.</a:t>
            </a:r>
            <a:endParaRPr lang="es-MX" sz="1400" dirty="0"/>
          </a:p>
          <a:p>
            <a:pPr marL="285750" indent="-285750" algn="just">
              <a:buFont typeface="Arial" panose="020B0604020202020204" pitchFamily="34" charset="0"/>
              <a:buChar char="•"/>
            </a:pPr>
            <a:r>
              <a:rPr lang="es-MX" sz="1400" dirty="0"/>
              <a:t>Ante la contingencia Covid 19 no proporciono equipo de protección al personal administrativo </a:t>
            </a:r>
            <a:r>
              <a:rPr lang="es-MX" sz="1400" dirty="0" smtClean="0"/>
              <a:t>, pese a que Obtuvieron Donaciones.</a:t>
            </a:r>
            <a:endParaRPr lang="es-MX" sz="1400" dirty="0"/>
          </a:p>
          <a:p>
            <a:pPr marL="285750" indent="-285750" algn="just">
              <a:buFont typeface="Arial" panose="020B0604020202020204" pitchFamily="34" charset="0"/>
              <a:buChar char="•"/>
            </a:pPr>
            <a:r>
              <a:rPr lang="es-MX" sz="1400" dirty="0"/>
              <a:t>No autoriza la colocación de Papel Sanitario ni sanitas </a:t>
            </a:r>
            <a:r>
              <a:rPr lang="es-MX" sz="1400" dirty="0" smtClean="0"/>
              <a:t>en baños </a:t>
            </a:r>
            <a:r>
              <a:rPr lang="es-MX" sz="1400" dirty="0"/>
              <a:t>públicos ni personal, únicamente  autoriza  insumos en el baño del Director, quirófanos y a sus mas </a:t>
            </a:r>
            <a:r>
              <a:rPr lang="es-MX" sz="1400" dirty="0" smtClean="0"/>
              <a:t>allegados.</a:t>
            </a:r>
          </a:p>
          <a:p>
            <a:pPr algn="r"/>
            <a:r>
              <a:rPr lang="es-MX" sz="1400" dirty="0" smtClean="0"/>
              <a:t>(Se adjuntan Evidencias)</a:t>
            </a:r>
            <a:endParaRPr lang="es-MX" sz="1400" dirty="0"/>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smtClean="0"/>
          </a:p>
          <a:p>
            <a:pPr marL="285750" indent="-285750" algn="just">
              <a:buFont typeface="Arial" panose="020B0604020202020204" pitchFamily="34" charset="0"/>
              <a:buChar char="•"/>
            </a:pPr>
            <a:endParaRPr lang="es-MX" dirty="0" smtClean="0"/>
          </a:p>
          <a:p>
            <a:pPr marL="285750" indent="-285750" algn="just">
              <a:buFont typeface="Arial" panose="020B0604020202020204" pitchFamily="34" charset="0"/>
              <a:buChar char="•"/>
            </a:pPr>
            <a:endParaRPr lang="es-MX" dirty="0" smtClean="0"/>
          </a:p>
          <a:p>
            <a:pPr marL="285750" indent="-285750" algn="just">
              <a:buFont typeface="Arial" panose="020B0604020202020204" pitchFamily="34" charset="0"/>
              <a:buChar char="•"/>
            </a:pPr>
            <a:endParaRPr lang="es-MX" dirty="0" smtClean="0"/>
          </a:p>
        </p:txBody>
      </p:sp>
    </p:spTree>
    <p:extLst>
      <p:ext uri="{BB962C8B-B14F-4D97-AF65-F5344CB8AC3E}">
        <p14:creationId xmlns:p14="http://schemas.microsoft.com/office/powerpoint/2010/main" val="3180631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6207"/>
            <a:ext cx="9252520" cy="6819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598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212976"/>
            <a:ext cx="2664296" cy="3229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3212976"/>
            <a:ext cx="2592288" cy="3241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3212975"/>
            <a:ext cx="2880320" cy="3241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1835696" y="649522"/>
            <a:ext cx="5472608" cy="1200329"/>
          </a:xfrm>
          <a:prstGeom prst="rect">
            <a:avLst/>
          </a:prstGeom>
          <a:noFill/>
        </p:spPr>
        <p:txBody>
          <a:bodyPr wrap="square" rtlCol="0">
            <a:spAutoFit/>
          </a:bodyPr>
          <a:lstStyle/>
          <a:p>
            <a:pPr marL="285750" indent="-285750">
              <a:buFont typeface="Arial" panose="020B0604020202020204" pitchFamily="34" charset="0"/>
              <a:buChar char="•"/>
            </a:pPr>
            <a:r>
              <a:rPr lang="es-MX" dirty="0" smtClean="0"/>
              <a:t>Víveres para cubrir un periodo de 15 días</a:t>
            </a:r>
          </a:p>
          <a:p>
            <a:pPr marL="285750" indent="-285750">
              <a:buFont typeface="Arial" panose="020B0604020202020204" pitchFamily="34" charset="0"/>
              <a:buChar char="•"/>
            </a:pPr>
            <a:r>
              <a:rPr lang="es-MX" dirty="0" smtClean="0"/>
              <a:t>I</a:t>
            </a:r>
            <a:r>
              <a:rPr lang="es-MX" dirty="0" smtClean="0"/>
              <a:t>nsumos  </a:t>
            </a:r>
            <a:r>
              <a:rPr lang="es-MX" dirty="0" smtClean="0"/>
              <a:t>que </a:t>
            </a:r>
            <a:r>
              <a:rPr lang="es-MX" dirty="0" smtClean="0"/>
              <a:t>no llegaron en su totalidad </a:t>
            </a:r>
          </a:p>
          <a:p>
            <a:pPr marL="285750" indent="-285750">
              <a:buFont typeface="Arial" panose="020B0604020202020204" pitchFamily="34" charset="0"/>
              <a:buChar char="•"/>
            </a:pPr>
            <a:r>
              <a:rPr lang="es-MX" dirty="0" smtClean="0"/>
              <a:t>respaldados con Notas de Remisión </a:t>
            </a:r>
          </a:p>
          <a:p>
            <a:pPr marL="285750" indent="-285750">
              <a:buFont typeface="Arial" panose="020B0604020202020204" pitchFamily="34" charset="0"/>
              <a:buChar char="•"/>
            </a:pPr>
            <a:r>
              <a:rPr lang="es-MX" dirty="0" smtClean="0"/>
              <a:t>mismo Formato y misma letra  otro proveedor</a:t>
            </a:r>
            <a:endParaRPr lang="es-MX" dirty="0"/>
          </a:p>
        </p:txBody>
      </p:sp>
      <p:cxnSp>
        <p:nvCxnSpPr>
          <p:cNvPr id="9" name="8 Conector recto de flecha"/>
          <p:cNvCxnSpPr/>
          <p:nvPr/>
        </p:nvCxnSpPr>
        <p:spPr>
          <a:xfrm>
            <a:off x="4716016" y="1849851"/>
            <a:ext cx="1872208" cy="265927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a:endCxn id="5" idx="0"/>
          </p:cNvCxnSpPr>
          <p:nvPr/>
        </p:nvCxnSpPr>
        <p:spPr>
          <a:xfrm flipH="1">
            <a:off x="1655676" y="1849851"/>
            <a:ext cx="2124236" cy="1363125"/>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67692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1002</TotalTime>
  <Words>1225</Words>
  <Application>Microsoft Office PowerPoint</Application>
  <PresentationFormat>Presentación en pantalla (4:3)</PresentationFormat>
  <Paragraphs>109</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dc:creator>
  <cp:lastModifiedBy>Maria</cp:lastModifiedBy>
  <cp:revision>75</cp:revision>
  <cp:lastPrinted>2021-01-19T00:41:45Z</cp:lastPrinted>
  <dcterms:created xsi:type="dcterms:W3CDTF">2020-09-23T19:12:00Z</dcterms:created>
  <dcterms:modified xsi:type="dcterms:W3CDTF">2021-01-20T01:16:34Z</dcterms:modified>
</cp:coreProperties>
</file>